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eeaae2dd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eeaae2dd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eeaae2dd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eeaae2dd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eeaae2dd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eeaae2dd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eeaae2dd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eeaae2dd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eeaae2dd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eeaae2dd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eeaae2dd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eeaae2dd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eeaae2dd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eeaae2dd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eeaae2dd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eeaae2dd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f7068aa6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f7068aa6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eeaae2dd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eeaae2dd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ea9724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ea9724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eeaae2dd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eeaae2dd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ea9724a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ea9724a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ea9724a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ea9724a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ea9724a6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ea9724a6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f7068aa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f7068aa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eeaae2dd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eeaae2d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eeaae2dd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eeaae2dd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eeaae2dd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eeaae2dd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Atdarinošās mašīnmācīšanās pielietojums robotikā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Maģistra darbs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Autors: Pēteris Račinskis, pr20015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Darba vadītājs: Dr. sc. comp. Modris Greitāns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Priekšapstrāde</a:t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3003100" y="1491425"/>
            <a:ext cx="1533000" cy="7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Laika reparametrizācija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t=(0.00,0.01,0.02,…)</a:t>
            </a:r>
            <a:endParaRPr sz="1000"/>
          </a:p>
        </p:txBody>
      </p:sp>
      <p:sp>
        <p:nvSpPr>
          <p:cNvPr id="124" name="Google Shape;124;p22"/>
          <p:cNvSpPr/>
          <p:nvPr/>
        </p:nvSpPr>
        <p:spPr>
          <a:xfrm>
            <a:off x="4706025" y="1491425"/>
            <a:ext cx="1533000" cy="7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Atsevišķu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demonstrāciju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atdalīšana</a:t>
            </a:r>
            <a:endParaRPr sz="1000"/>
          </a:p>
        </p:txBody>
      </p:sp>
      <p:sp>
        <p:nvSpPr>
          <p:cNvPr id="125" name="Google Shape;125;p22"/>
          <p:cNvSpPr/>
          <p:nvPr/>
        </p:nvSpPr>
        <p:spPr>
          <a:xfrm>
            <a:off x="1659575" y="3629950"/>
            <a:ext cx="1533000" cy="7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Gludināšana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</a:t>
            </a:r>
            <a:r>
              <a:rPr i="1" lang="en" sz="1000"/>
              <a:t>rolling average</a:t>
            </a:r>
            <a:r>
              <a:rPr lang="en" sz="1000"/>
              <a:t>)</a:t>
            </a:r>
            <a:endParaRPr sz="1000"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50" y="1066638"/>
            <a:ext cx="2589121" cy="155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949" y="1055350"/>
            <a:ext cx="2589124" cy="157718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/>
          <p:nvPr/>
        </p:nvSpPr>
        <p:spPr>
          <a:xfrm>
            <a:off x="3866025" y="3300250"/>
            <a:ext cx="1533000" cy="136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Kritisko punktu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meklēšana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(kustības sākums, atlaišana, brīvā kritiena sākums, brīvā kritiena beigas)</a:t>
            </a:r>
            <a:endParaRPr sz="10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1728" y="3175048"/>
            <a:ext cx="2666347" cy="161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>
            <a:stCxn id="126" idx="3"/>
            <a:endCxn id="123" idx="1"/>
          </p:cNvCxnSpPr>
          <p:nvPr/>
        </p:nvCxnSpPr>
        <p:spPr>
          <a:xfrm>
            <a:off x="2833171" y="1843926"/>
            <a:ext cx="1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2"/>
          <p:cNvCxnSpPr>
            <a:stCxn id="123" idx="3"/>
            <a:endCxn id="124" idx="1"/>
          </p:cNvCxnSpPr>
          <p:nvPr/>
        </p:nvCxnSpPr>
        <p:spPr>
          <a:xfrm>
            <a:off x="4536100" y="1843925"/>
            <a:ext cx="1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22"/>
          <p:cNvCxnSpPr>
            <a:stCxn id="124" idx="3"/>
            <a:endCxn id="127" idx="1"/>
          </p:cNvCxnSpPr>
          <p:nvPr/>
        </p:nvCxnSpPr>
        <p:spPr>
          <a:xfrm>
            <a:off x="6239025" y="1843925"/>
            <a:ext cx="1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22"/>
          <p:cNvCxnSpPr>
            <a:endCxn id="125" idx="0"/>
          </p:cNvCxnSpPr>
          <p:nvPr/>
        </p:nvCxnSpPr>
        <p:spPr>
          <a:xfrm flipH="1">
            <a:off x="2426075" y="2878450"/>
            <a:ext cx="3600" cy="7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2"/>
          <p:cNvSpPr/>
          <p:nvPr/>
        </p:nvSpPr>
        <p:spPr>
          <a:xfrm>
            <a:off x="2429825" y="2634200"/>
            <a:ext cx="5342200" cy="652875"/>
          </a:xfrm>
          <a:custGeom>
            <a:rect b="b" l="l" r="r" t="t"/>
            <a:pathLst>
              <a:path extrusionOk="0" h="26115" w="213688">
                <a:moveTo>
                  <a:pt x="213688" y="0"/>
                </a:moveTo>
                <a:lnTo>
                  <a:pt x="213688" y="9765"/>
                </a:lnTo>
                <a:lnTo>
                  <a:pt x="0" y="9765"/>
                </a:lnTo>
                <a:lnTo>
                  <a:pt x="0" y="2611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35" name="Google Shape;135;p22"/>
          <p:cNvCxnSpPr>
            <a:stCxn id="125" idx="3"/>
            <a:endCxn id="128" idx="1"/>
          </p:cNvCxnSpPr>
          <p:nvPr/>
        </p:nvCxnSpPr>
        <p:spPr>
          <a:xfrm>
            <a:off x="3192575" y="3982450"/>
            <a:ext cx="67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2"/>
          <p:cNvCxnSpPr>
            <a:endCxn id="129" idx="1"/>
          </p:cNvCxnSpPr>
          <p:nvPr/>
        </p:nvCxnSpPr>
        <p:spPr>
          <a:xfrm>
            <a:off x="5399028" y="3982448"/>
            <a:ext cx="93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Priekšapstrāde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03" y="1170123"/>
            <a:ext cx="2666347" cy="16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795475" y="3228350"/>
            <a:ext cx="1533000" cy="71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Mērķa koordināšu ekstrapolācija</a:t>
            </a:r>
            <a:endParaRPr sz="1000"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550" y="1170125"/>
            <a:ext cx="5751050" cy="35136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3"/>
          <p:cNvCxnSpPr>
            <a:stCxn id="142" idx="2"/>
            <a:endCxn id="143" idx="0"/>
          </p:cNvCxnSpPr>
          <p:nvPr/>
        </p:nvCxnSpPr>
        <p:spPr>
          <a:xfrm>
            <a:off x="1561976" y="2784923"/>
            <a:ext cx="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3"/>
          <p:cNvCxnSpPr>
            <a:stCxn id="143" idx="3"/>
          </p:cNvCxnSpPr>
          <p:nvPr/>
        </p:nvCxnSpPr>
        <p:spPr>
          <a:xfrm>
            <a:off x="2328475" y="3585050"/>
            <a:ext cx="9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Priekšapstrāde</a:t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579725" y="2215050"/>
            <a:ext cx="1533000" cy="71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Normalizācija pret metiena sākumu</a:t>
            </a:r>
            <a:endParaRPr sz="1000"/>
          </a:p>
        </p:txBody>
      </p:sp>
      <p:sp>
        <p:nvSpPr>
          <p:cNvPr id="153" name="Google Shape;153;p24"/>
          <p:cNvSpPr/>
          <p:nvPr/>
        </p:nvSpPr>
        <p:spPr>
          <a:xfrm>
            <a:off x="2338775" y="2215050"/>
            <a:ext cx="1533000" cy="71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Stāvokļu pāreju konstruēšana, kombinācija</a:t>
            </a:r>
            <a:endParaRPr sz="1000"/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0" r="1409" t="0"/>
          <a:stretch/>
        </p:blipFill>
        <p:spPr>
          <a:xfrm>
            <a:off x="4097825" y="1101675"/>
            <a:ext cx="4889100" cy="2940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4"/>
          <p:cNvCxnSpPr>
            <a:endCxn id="152" idx="1"/>
          </p:cNvCxnSpPr>
          <p:nvPr/>
        </p:nvCxnSpPr>
        <p:spPr>
          <a:xfrm>
            <a:off x="107825" y="2571750"/>
            <a:ext cx="47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4"/>
          <p:cNvCxnSpPr>
            <a:stCxn id="152" idx="3"/>
            <a:endCxn id="153" idx="1"/>
          </p:cNvCxnSpPr>
          <p:nvPr/>
        </p:nvCxnSpPr>
        <p:spPr>
          <a:xfrm>
            <a:off x="2112725" y="2571750"/>
            <a:ext cx="22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4"/>
          <p:cNvCxnSpPr>
            <a:stCxn id="153" idx="3"/>
            <a:endCxn id="154" idx="1"/>
          </p:cNvCxnSpPr>
          <p:nvPr/>
        </p:nvCxnSpPr>
        <p:spPr>
          <a:xfrm>
            <a:off x="3871775" y="2571750"/>
            <a:ext cx="22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Modeļi – feedforward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slēptie slāņi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ReLU aktivācijas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128, 256, 512, 1024 perceptroni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Versijas ar un bez laika signāliem ievadā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3527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Modeļi – RNN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128, 256, 512</a:t>
            </a:r>
            <a:r>
              <a:rPr lang="en"/>
              <a:t> perceptroni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199" cy="3069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Modeļi – trajektoriju ģenerēšana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152475"/>
            <a:ext cx="478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Gadījuma sākuma stāvokļi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Mērķa koordinātes – izlase no sadalījuma, kas atbilst treniņa kopai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Sākuma orientācija – “neitrāla” pēc datu kopas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Salīdzinājumam ar datu kopām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Mērķa koordinātes – no treniņa, validācijas kopām</a:t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875" y="1152475"/>
            <a:ext cx="351442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Rezultāti – kvalitatīvie novērtējumi</a:t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00" y="1425609"/>
            <a:ext cx="4419599" cy="159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375" y="1425600"/>
            <a:ext cx="3316429" cy="31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200" y="3060839"/>
            <a:ext cx="4419599" cy="150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Rezultāti – kvantitatīvie novērtējumi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Salīdzināšana – ar treniņa un testa datu kopām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Pirmais stāvoklis no demonstrācijas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Mēra atšķirības starp ģenerēto trajektoriju un piemēru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Datu kopu līdzības novērtējumi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Kosinusu līdzība, Eiklīda, Manhetenas distances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Nobīdes laika soļa ietvaros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Pozīcijas, rotācijas kļūda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Atlaišanas signāla kategoriskā kļūda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Metiena precizitātes novērtējums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Ekstrapolē mērķa koordinātes no pēdējā satvertā ātruma vektora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Aptuvens novērtējums – satvērējmehānisma dinamika netiek ņemta vērā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275" y="1341325"/>
            <a:ext cx="3621024" cy="27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Rezultāti – kvantitatīvie novērtējumi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Salīdzināšana – ar treniņa un testa datu kopām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Pirmais stāvoklis no demonstrācijas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Mēra atšķirības starp ģenerēto trajektoriju un piemēru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Datu kopu līdzības novērtējumi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Kosinusu līdzība, Eiklīda, Manhetenas distances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Nobīdes laika soļa ietvaros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Pozīcijas, rotācijas kļūda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Atlaišanas signāla kategoriskā kļūda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Metiena precizitātes novērtējums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Ekstrapolē mērķa koordinātes no pēdējā satvertā ātruma vektora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Aptuvens novērtējums – satvērējmehānisma dinamika netiek ņemta vērā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0" r="51402" t="0"/>
          <a:stretch/>
        </p:blipFill>
        <p:spPr>
          <a:xfrm>
            <a:off x="5059350" y="2646425"/>
            <a:ext cx="1548851" cy="239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b="0" l="48699" r="0" t="0"/>
          <a:stretch/>
        </p:blipFill>
        <p:spPr>
          <a:xfrm>
            <a:off x="7197275" y="2674825"/>
            <a:ext cx="1635024" cy="239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225" y="872775"/>
            <a:ext cx="2364850" cy="17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Secinājumi</a:t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Izvēlētā datu ieguves un modeļu apmācības pieeja spēj atrisināt konkrēto uzdevumu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Izstrādātās kustību uztveres datu ieguves metodes – daļēji vispārināmas citiem uzdevumiem, bet dažus aspektus nepieciešams katram pielāgot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Rekurentais tīkls uzrāda labākus rezultātus daudzos novērtējumos, taču nav pārliecinoši labāks pēc aplēstās metiena precizitātes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Iespējams – nepieciešami tālāki pētījumi ar lielākām datu kopām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Virzieni tālākiem pētījumiem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Datu ieguves procesa pielāgošana citiem uzdevumiem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GAN-balstīti modeļi – vai tie pārspēj rekurentos?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Precīzas laika parametrizācijas izstrāde telpiskām trajektorijām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Darba mērķi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Robotikas un mašīnuztveres laboratorija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Imitation Learning – papildināt kompetenču bāzi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Motivējošais uzdevums – pudeles mešana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robota vadības puses – pietiekami netriviāli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Viegli izdarīt spriedumus par gūtajiem rezultātiem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Mērķi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Galvenie virzieni nozares pētniecībā, sasniegumi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Piemērotība uzdevumam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Risinājuma prototips, izmantojot 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Veiktspējas novērtējumi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Paldies par uzmanību!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Atdarinošā mašīnmācīšanās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Eksperts – nezināma funkcija, kas risina uzdevumu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Kā iegūt modeli, kas aproksimē ekspertu?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Treniņa kopa – demonstrāciju trajektorijas ko radījis “eksperts”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Galvenie izpētes virzieni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Trajektoriju kopēšana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Novērojumu iegīšana, interpretācija, papildināšana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Atdarināšana un adaptācija, vispārināšana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Trajektoriju kopēšana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595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Kā maksimāli tuvu aproksimēt eksperta uzvedību?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Novērojumi – pietiekami detalizēti apraksta sistēmas stāvokli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Metodes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Klasiskā – klasifikators vai regresors pār novērojumiem/darbībām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Statistiskas korekcijas – modeļa inducētā sadalījuma tuvināšana treniņa kopai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Inversā stimulētā mācīšanās – atrast slēptu atalgojuma funkciju, kas skaidro eksperta izvēles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GAN – IRL papildinājums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Uzdevumu simboliska dekompozīcija – detalizēti modeļi kustību primitīviem, to kombinēšana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Modeļi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Klasiski funkciju aproksimatori – SVM, lineāri regresori, u.c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Neironu tīkli – </a:t>
            </a:r>
            <a:r>
              <a:rPr i="1" lang="en"/>
              <a:t>feedforward</a:t>
            </a:r>
            <a:r>
              <a:rPr lang="en"/>
              <a:t>, rekurentie, GAN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275" y="1551000"/>
            <a:ext cx="2160026" cy="204151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0" y="4774200"/>
            <a:ext cx="856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[1] Dean A Pomerleau. Alvinn: An autonomous land vehicle in a neural network. Tech.rep. CARNEGIE-MELLON UNIV PITTSBURGH PA ARTIFICIAL INTELLIGENCE and PSYCHOLOGY . . ., 1989.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6" name="Google Shape;76;p16"/>
          <p:cNvSpPr txBox="1"/>
          <p:nvPr/>
        </p:nvSpPr>
        <p:spPr>
          <a:xfrm>
            <a:off x="6630925" y="1356850"/>
            <a:ext cx="34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[1]</a:t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Novērojumu iegūšana, papildināšana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642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Nezināmu darbību atjaunošana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Kustību ieraksti – VR, kustību uztveres sistēmas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datu izmantošana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Datu kopu sintētiska pavairošana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725" y="2901250"/>
            <a:ext cx="6584494" cy="166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0" y="4774200"/>
            <a:ext cx="856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[2] </a:t>
            </a:r>
            <a:r>
              <a:rPr lang="en" sz="600"/>
              <a:t>Jonatan S Dyrstad et al. “Teaching a robot to grasp real fish by imitation learning from a human supervisor in virtual reality”. In: 2018 IEEE/RSJ International Conference on Intelligent Robots and Systems (IROS). IEEE. 2018, pp. 7185–7192.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5" name="Google Shape;85;p17"/>
          <p:cNvSpPr txBox="1"/>
          <p:nvPr/>
        </p:nvSpPr>
        <p:spPr>
          <a:xfrm>
            <a:off x="965125" y="2781825"/>
            <a:ext cx="34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[2]</a:t>
            </a:r>
            <a:endParaRPr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Atdarināšanas vispārināmība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Neoptimālu demonstrāciju uzlabošana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Imitation Learning→Reinforcement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Lieli, vispārināmi laikrindu modeļi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Viens modelis – atdarina dažādus uzdevumus ar piemērotu priekšapstrādi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520103"/>
            <a:ext cx="4571999" cy="22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0" y="4774200"/>
            <a:ext cx="856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[3] </a:t>
            </a:r>
            <a:r>
              <a:rPr lang="en" sz="600"/>
              <a:t>Scott Reed et al. “A Generalist Agent”. In: arXiv preprint arXiv:2205.06175 (2022)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4" name="Google Shape;94;p18"/>
          <p:cNvSpPr txBox="1"/>
          <p:nvPr/>
        </p:nvSpPr>
        <p:spPr>
          <a:xfrm>
            <a:off x="2168700" y="2622850"/>
            <a:ext cx="34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[3]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Motivējošais uzdevums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Daļa no pētījumu sērijas – robotu izmantošana atkritumu šķirošanā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Robots – industriālā robotroka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Pudeles mešana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Sākumā: robots ir jau satvēris pudeli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Gala stāvoklis: pudele nogādāta tvertnē ar metienu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Paņēmieni – atdarinošā mācīšanās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Mērķis novērtēt tieši IL piemērojamību šim un citiem uzdevumiem – demonstrāciju ieguvi, datu priekšapstrādi, modeļus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Ballistiski parametrizēts tradicionāls algoritms – iespējams, bet atziņas nav vispārināmas citiem uzdevumiem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950188"/>
            <a:ext cx="403369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Izvēlētā pieeja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Demonstrāciju iegūšana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Galvenās metodes 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robota kustības ierakstīšana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simulācijas vides (VR)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novērojumi fizikālā vidē (kustību uztvere video)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Izvēlētā metode – kustību uztvere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Aprīkojuma pieejamība;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Priekšapstrādes prasības – mazāk nekā video;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Nav nepieciešama simulācijas vide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Modeļa forma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Ievaddati – telpiski pozas novērojumi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Izvaddati – poza nākamajā laika solī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Priekšrocības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Nav jāpārnes kinemātika uz dinamiku un otrādi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Nav jāmodelē robota konfigurāciju telpa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Trūkumi – sarežģītāka pārnese uz robota kontrolleri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Modeļu arhitektūras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Feedforward – s(t+1) = f(s(t))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RNN – s(t+1) = f(s(t), s(t-1),...)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49894" r="0" t="0"/>
          <a:stretch/>
        </p:blipFill>
        <p:spPr>
          <a:xfrm>
            <a:off x="6432338" y="3281509"/>
            <a:ext cx="2206848" cy="159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124" y="1484726"/>
            <a:ext cx="1605274" cy="174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1375" y="479175"/>
            <a:ext cx="2206848" cy="7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Demonstrāciju ierakstīšana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25" y="3034049"/>
            <a:ext cx="7613952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575" y="1170125"/>
            <a:ext cx="4814838" cy="171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